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20"/>
  </p:notesMasterIdLst>
  <p:sldIdLst>
    <p:sldId id="256" r:id="rId2"/>
    <p:sldId id="257" r:id="rId3"/>
    <p:sldId id="260" r:id="rId4"/>
    <p:sldId id="262" r:id="rId5"/>
    <p:sldId id="265" r:id="rId6"/>
    <p:sldId id="264" r:id="rId7"/>
    <p:sldId id="266" r:id="rId8"/>
    <p:sldId id="269" r:id="rId9"/>
    <p:sldId id="268" r:id="rId10"/>
    <p:sldId id="276" r:id="rId11"/>
    <p:sldId id="277" r:id="rId12"/>
    <p:sldId id="278" r:id="rId13"/>
    <p:sldId id="267" r:id="rId14"/>
    <p:sldId id="279" r:id="rId15"/>
    <p:sldId id="271" r:id="rId16"/>
    <p:sldId id="270" r:id="rId17"/>
    <p:sldId id="27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2070"/>
  </p:normalViewPr>
  <p:slideViewPr>
    <p:cSldViewPr snapToGrid="0" snapToObjects="1">
      <p:cViewPr>
        <p:scale>
          <a:sx n="90" d="100"/>
          <a:sy n="90" d="100"/>
        </p:scale>
        <p:origin x="96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0" d="100"/>
          <a:sy n="110" d="100"/>
        </p:scale>
        <p:origin x="282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A359A-CD30-7A4A-9758-83C775CCFC45}" type="datetimeFigureOut">
              <a:rPr lang="en-US" smtClean="0"/>
              <a:t>5/2/17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303CC-5EFC-EF42-B97E-FA9122567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03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seconds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don’t think about it too much, but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you’ve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probably noticed that movie posters for Animations look pretty different than for action movies…just take a look at these top movies in each category!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movies have fun and sunny posters, and action movies tend to be gloomy and intense. The posters use different colors. And, the outlines of objects differ in their clarity.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58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started by first taking the intersection</a:t>
            </a:r>
            <a:r>
              <a:rPr lang="en-US" baseline="0" dirty="0" smtClean="0"/>
              <a:t> of genres.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75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started by first taking the intersection</a:t>
            </a:r>
            <a:r>
              <a:rPr lang="en-US" baseline="0" dirty="0" smtClean="0"/>
              <a:t> of genres.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37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started by first taking the intersection</a:t>
            </a:r>
            <a:r>
              <a:rPr lang="en-US" baseline="0" dirty="0" smtClean="0"/>
              <a:t> of genres.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2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seconds:</a:t>
            </a:r>
            <a:r>
              <a:rPr lang="en-US" baseline="0" dirty="0" smtClean="0"/>
              <a:t> </a:t>
            </a:r>
            <a:r>
              <a:rPr lang="en-US" dirty="0" smtClean="0"/>
              <a:t>We built a random</a:t>
            </a:r>
            <a:r>
              <a:rPr lang="en-US" baseline="0" dirty="0" smtClean="0"/>
              <a:t> forest model with 5-fold cross validation using the metadata and posters. The model achieved approximately 43% test accuracy with similar precision and recall results, and we can see that for some categories it performed better than others </a:t>
            </a:r>
            <a:r>
              <a:rPr lang="mr-IN" baseline="0" dirty="0" smtClean="0"/>
              <a:t>–</a:t>
            </a:r>
            <a:r>
              <a:rPr lang="en-US" baseline="0" dirty="0" smtClean="0"/>
              <a:t> for example, it makes sense that documentaries should be distinct from all other genres.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54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seconds:</a:t>
            </a:r>
            <a:r>
              <a:rPr lang="en-US" baseline="0" dirty="0" smtClean="0"/>
              <a:t> </a:t>
            </a:r>
            <a:r>
              <a:rPr lang="en-US" dirty="0" smtClean="0"/>
              <a:t>We built a random</a:t>
            </a:r>
            <a:r>
              <a:rPr lang="en-US" baseline="0" dirty="0" smtClean="0"/>
              <a:t> forest model with 5-fold cross validation using the metadata and posters. The model achieved approximately 43% test accuracy with similar precision and recall results, and we can see that for some categories it performed better than others </a:t>
            </a:r>
            <a:r>
              <a:rPr lang="mr-IN" baseline="0" dirty="0" smtClean="0"/>
              <a:t>–</a:t>
            </a:r>
            <a:r>
              <a:rPr lang="en-US" baseline="0" dirty="0" smtClean="0"/>
              <a:t> for example, it makes sense that documentaries should be distinct from all other genres.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5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seconds:</a:t>
            </a:r>
            <a:r>
              <a:rPr lang="en-US" baseline="0" dirty="0" smtClean="0"/>
              <a:t> </a:t>
            </a:r>
            <a:r>
              <a:rPr lang="en-US" dirty="0" smtClean="0"/>
              <a:t>We wanted to see what the most predictive features were in the RF model,</a:t>
            </a:r>
            <a:r>
              <a:rPr lang="en-US" baseline="0" dirty="0" smtClean="0"/>
              <a:t> and found that rating and runtime topped the list. When we utilized the top 10 features in the model, test accuracy decreased to 35%, a relatively small decrease indicating how valuable these features are.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9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r>
              <a:rPr lang="en-US" baseline="0" dirty="0" smtClean="0"/>
              <a:t> seconds: </a:t>
            </a:r>
            <a:r>
              <a:rPr lang="en-US" dirty="0" smtClean="0"/>
              <a:t>While random forest grows trees independently of other trees, </a:t>
            </a:r>
            <a:r>
              <a:rPr lang="en-US" dirty="0" err="1" smtClean="0"/>
              <a:t>xgboost</a:t>
            </a:r>
            <a:r>
              <a:rPr lang="en-US" dirty="0" smtClean="0"/>
              <a:t> builds trees sequentially and learns as it goes. This can lead </a:t>
            </a:r>
            <a:r>
              <a:rPr lang="en-US" dirty="0" err="1" smtClean="0"/>
              <a:t>xgboost</a:t>
            </a:r>
            <a:r>
              <a:rPr lang="en-US" dirty="0" smtClean="0"/>
              <a:t> to perform better than random forest if tuned correctly but also makes it potentially more prone 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overfitting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  <a:r>
              <a:rPr lang="en-US" dirty="0" smtClean="0"/>
              <a:t>We built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XGBoost</a:t>
            </a:r>
            <a:r>
              <a:rPr lang="en-US" baseline="0" dirty="0" smtClean="0"/>
              <a:t> model which indicated similar features to be most important, and its test accuracy was slightly less than that of the RF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78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r>
              <a:rPr lang="en-US" baseline="0" dirty="0" smtClean="0"/>
              <a:t> seconds: </a:t>
            </a:r>
            <a:r>
              <a:rPr lang="en-US" dirty="0" smtClean="0"/>
              <a:t>While random forest grows trees independently of other trees, </a:t>
            </a:r>
            <a:r>
              <a:rPr lang="en-US" dirty="0" err="1" smtClean="0"/>
              <a:t>xgboost</a:t>
            </a:r>
            <a:r>
              <a:rPr lang="en-US" dirty="0" smtClean="0"/>
              <a:t> builds trees sequentially and learns as it goes. This can lead </a:t>
            </a:r>
            <a:r>
              <a:rPr lang="en-US" dirty="0" err="1" smtClean="0"/>
              <a:t>xgboost</a:t>
            </a:r>
            <a:r>
              <a:rPr lang="en-US" dirty="0" smtClean="0"/>
              <a:t> to perform better than random forest if tuned correctly but also makes it potentially more prone 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overfitting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  <a:r>
              <a:rPr lang="en-US" dirty="0" smtClean="0"/>
              <a:t>We built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XGBoost</a:t>
            </a:r>
            <a:r>
              <a:rPr lang="en-US" baseline="0" dirty="0" smtClean="0"/>
              <a:t> model which indicated similar features to be most important, and its test accuracy was slightly less than that of the RF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72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5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seconds: We’re Aaron,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Ihsaan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James, and Tyler, and we’re going to tell you how we used movie posters and other metadata to predict movie genres.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03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r>
              <a:rPr lang="en-US" baseline="0" dirty="0" smtClean="0"/>
              <a:t> seconds: </a:t>
            </a:r>
            <a:r>
              <a:rPr lang="en-US" dirty="0" smtClean="0"/>
              <a:t>We started with a huge dataset</a:t>
            </a:r>
            <a:r>
              <a:rPr lang="en-US" baseline="0" dirty="0" smtClean="0"/>
              <a:t> that included 2 data sources, 20 </a:t>
            </a:r>
            <a:r>
              <a:rPr lang="en-US" baseline="0" dirty="0" smtClean="0"/>
              <a:t>genres</a:t>
            </a:r>
            <a:r>
              <a:rPr lang="en-US" baseline="0" dirty="0" smtClean="0"/>
              <a:t>, close to 100 columns of metadata, and 20,000 movies!!! We needed a way to merge information from our two data </a:t>
            </a:r>
            <a:r>
              <a:rPr lang="en-US" baseline="0" dirty="0" smtClean="0"/>
              <a:t>sources </a:t>
            </a:r>
            <a:r>
              <a:rPr lang="en-US" baseline="0" dirty="0" smtClean="0"/>
              <a:t>and determine which of the metadata should be kept as much of it should not have predictive power.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30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seconds: </a:t>
            </a:r>
            <a:r>
              <a:rPr lang="en-US" dirty="0" err="1" smtClean="0"/>
              <a:t>IMDb</a:t>
            </a:r>
            <a:r>
              <a:rPr lang="en-US" dirty="0" smtClean="0"/>
              <a:t> and</a:t>
            </a:r>
            <a:r>
              <a:rPr lang="en-US" baseline="0" dirty="0" smtClean="0"/>
              <a:t> TMDB data could be perfectly aligned using ID numbers, so it was easy to merge the datasets.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2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15 seconds: </a:t>
            </a:r>
            <a:r>
              <a:rPr lang="en-US" baseline="0" dirty="0" smtClean="0"/>
              <a:t>We whittled down the movie population by using only English movies with posters.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chose 28</a:t>
            </a:r>
            <a:r>
              <a:rPr lang="en-US" baseline="0" dirty="0" smtClean="0"/>
              <a:t> features to utilize from the 2 databases. Many were from </a:t>
            </a:r>
            <a:r>
              <a:rPr lang="en-US" baseline="0" dirty="0" err="1" smtClean="0"/>
              <a:t>IMDb</a:t>
            </a:r>
            <a:r>
              <a:rPr lang="en-US" baseline="0" dirty="0" smtClean="0"/>
              <a:t>, and some were from </a:t>
            </a:r>
            <a:r>
              <a:rPr lang="en-US" baseline="0" dirty="0" err="1" smtClean="0"/>
              <a:t>TMDb</a:t>
            </a:r>
            <a:r>
              <a:rPr lang="en-US" baseline="0" dirty="0" smtClean="0"/>
              <a:t>. They included production information, performance measures, and descriptive qualities, some of which had to be processed to be useful.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95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89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r>
              <a:rPr lang="en-US" baseline="0" dirty="0" smtClean="0"/>
              <a:t> seconds: </a:t>
            </a:r>
            <a:r>
              <a:rPr lang="en-US" dirty="0" smtClean="0"/>
              <a:t>We stemmed</a:t>
            </a:r>
            <a:r>
              <a:rPr lang="en-US" baseline="0" dirty="0" smtClean="0"/>
              <a:t> words that should have equivalent predictive value </a:t>
            </a:r>
            <a:r>
              <a:rPr lang="mr-IN" baseline="0" dirty="0" smtClean="0"/>
              <a:t>–</a:t>
            </a:r>
            <a:r>
              <a:rPr lang="en-US" baseline="0" dirty="0" smtClean="0"/>
              <a:t> for example fishing, fished, and fisherman are practically the same. We removed common English words. And we used words and phrases of length 1, 2, and 3 in the analysis </a:t>
            </a:r>
            <a:r>
              <a:rPr lang="mr-IN" baseline="0" dirty="0" smtClean="0"/>
              <a:t>–</a:t>
            </a:r>
            <a:r>
              <a:rPr lang="en-US" baseline="0" dirty="0" smtClean="0"/>
              <a:t> not just single words.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17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Wordcloud</a:t>
            </a:r>
            <a:r>
              <a:rPr lang="en-US" dirty="0" smtClean="0"/>
              <a:t>?</a:t>
            </a:r>
            <a:r>
              <a:rPr lang="en-US" baseline="0" dirty="0" smtClean="0"/>
              <a:t> @</a:t>
            </a:r>
            <a:r>
              <a:rPr lang="en-US" baseline="0" dirty="0" err="1" smtClean="0"/>
              <a:t>ipatel</a:t>
            </a:r>
            <a:r>
              <a:rPr lang="en-US" baseline="0" dirty="0" smtClean="0"/>
              <a:t> why are some words repeated? N-grams?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10 seconds: We can see that text-based clustering might be useful. We can paint a picture of the type of movie using the top words from 3 sample clusters here: love story, murder mystery, high school.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4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needed to decided on a</a:t>
            </a:r>
            <a:r>
              <a:rPr lang="en-US" baseline="0" dirty="0" smtClean="0"/>
              <a:t> response variable which required taking into account the fact that </a:t>
            </a:r>
            <a:r>
              <a:rPr lang="en-US" dirty="0" err="1" smtClean="0"/>
              <a:t>IMDb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TMDb</a:t>
            </a:r>
            <a:r>
              <a:rPr lang="en-US" baseline="0" dirty="0" smtClean="0"/>
              <a:t> have slightly different genres. This meant that we had to use domain knowledge to determine that Music and Musical mean the same, or that a War movie falls into the Action category. We did this to not end up with too large a number of genres in our dataset. Let’s take b and b as a case study. We see that only </a:t>
            </a:r>
            <a:r>
              <a:rPr lang="en-US" baseline="0" dirty="0" err="1" smtClean="0"/>
              <a:t>IMDb</a:t>
            </a:r>
            <a:r>
              <a:rPr lang="en-US" baseline="0" dirty="0" smtClean="0"/>
              <a:t> lists family as a genre.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08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03C3-7741-854E-9BD7-6D0D6B29766B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1F00-5451-2742-A14A-48C55BB2D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72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03C3-7741-854E-9BD7-6D0D6B29766B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1F00-5451-2742-A14A-48C55BB2D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83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03C3-7741-854E-9BD7-6D0D6B29766B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1F00-5451-2742-A14A-48C55BB2D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19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03C3-7741-854E-9BD7-6D0D6B29766B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1F00-5451-2742-A14A-48C55BB2D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05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03C3-7741-854E-9BD7-6D0D6B29766B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1F00-5451-2742-A14A-48C55BB2D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39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03C3-7741-854E-9BD7-6D0D6B29766B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1F00-5451-2742-A14A-48C55BB2D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03C3-7741-854E-9BD7-6D0D6B29766B}" type="datetimeFigureOut">
              <a:rPr lang="en-US" smtClean="0"/>
              <a:t>5/2/17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1F00-5451-2742-A14A-48C55BB2D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61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03C3-7741-854E-9BD7-6D0D6B29766B}" type="datetimeFigureOut">
              <a:rPr lang="en-US" smtClean="0"/>
              <a:t>5/2/17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1F00-5451-2742-A14A-48C55BB2D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1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03C3-7741-854E-9BD7-6D0D6B29766B}" type="datetimeFigureOut">
              <a:rPr lang="en-US" smtClean="0"/>
              <a:t>5/2/17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1F00-5451-2742-A14A-48C55BB2D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2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03C3-7741-854E-9BD7-6D0D6B29766B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1F00-5451-2742-A14A-48C55BB2D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03C3-7741-854E-9BD7-6D0D6B29766B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1F00-5451-2742-A14A-48C55BB2D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2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203C3-7741-854E-9BD7-6D0D6B29766B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B1F00-5451-2742-A14A-48C55BB2D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3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2.tiff"/><Relationship Id="rId5" Type="http://schemas.openxmlformats.org/officeDocument/2006/relationships/image" Target="../media/image15.tiff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ounded Rectangle 179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1" name="Rounded Rectangle 180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2" name="Rounded Rectangle 181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3" name="Rounded Rectangle 182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4" name="Rounded Rectangle 183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ounded Rectangle 241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ounded Rectangle 242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ounded Rectangle 243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ounded Rectangle 244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ounded Rectangle 245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ounded Rectangle 246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9"/>
          <p:cNvSpPr>
            <a:spLocks noChangeArrowheads="1"/>
          </p:cNvSpPr>
          <p:nvPr/>
        </p:nvSpPr>
        <p:spPr bwMode="auto">
          <a:xfrm>
            <a:off x="1785295" y="1431311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</a:p>
        </p:txBody>
      </p:sp>
      <p:sp>
        <p:nvSpPr>
          <p:cNvPr id="249" name="Rectangle 10"/>
          <p:cNvSpPr>
            <a:spLocks noChangeArrowheads="1"/>
          </p:cNvSpPr>
          <p:nvPr/>
        </p:nvSpPr>
        <p:spPr bwMode="auto">
          <a:xfrm>
            <a:off x="1785295" y="1431311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0" name="Rectangle 11"/>
          <p:cNvSpPr>
            <a:spLocks noChangeArrowheads="1"/>
          </p:cNvSpPr>
          <p:nvPr/>
        </p:nvSpPr>
        <p:spPr bwMode="auto">
          <a:xfrm>
            <a:off x="1785295" y="1431311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161" y="3542788"/>
            <a:ext cx="1754620" cy="258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78" y="3565161"/>
            <a:ext cx="1754620" cy="258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1" name="Rectangle 2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</a:p>
        </p:txBody>
      </p:sp>
      <p:pic>
        <p:nvPicPr>
          <p:cNvPr id="1043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51" y="809916"/>
            <a:ext cx="1753954" cy="258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213" y="813244"/>
            <a:ext cx="1753954" cy="258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Rectangle 21"/>
          <p:cNvSpPr>
            <a:spLocks noChangeArrowheads="1"/>
          </p:cNvSpPr>
          <p:nvPr/>
        </p:nvSpPr>
        <p:spPr bwMode="auto">
          <a:xfrm>
            <a:off x="0" y="726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4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036" y="814138"/>
            <a:ext cx="1753954" cy="258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298" y="803858"/>
            <a:ext cx="1753954" cy="258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964" y="813244"/>
            <a:ext cx="1753954" cy="258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542" y="3565161"/>
            <a:ext cx="1754620" cy="258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Rectangle 22"/>
          <p:cNvSpPr>
            <a:spLocks noChangeArrowheads="1"/>
          </p:cNvSpPr>
          <p:nvPr/>
        </p:nvSpPr>
        <p:spPr bwMode="auto">
          <a:xfrm>
            <a:off x="0" y="21336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70" name="Picture 269"/>
          <p:cNvPicPr/>
          <p:nvPr/>
        </p:nvPicPr>
        <p:blipFill>
          <a:blip r:embed="rId11"/>
          <a:stretch>
            <a:fillRect/>
          </a:stretch>
        </p:blipFill>
        <p:spPr>
          <a:xfrm>
            <a:off x="7414917" y="3561642"/>
            <a:ext cx="1754620" cy="2583726"/>
          </a:xfrm>
          <a:prstGeom prst="rect">
            <a:avLst/>
          </a:prstGeom>
        </p:spPr>
      </p:pic>
      <p:pic>
        <p:nvPicPr>
          <p:cNvPr id="272" name="Picture 271"/>
          <p:cNvPicPr/>
          <p:nvPr/>
        </p:nvPicPr>
        <p:blipFill>
          <a:blip r:embed="rId12"/>
          <a:stretch>
            <a:fillRect/>
          </a:stretch>
        </p:blipFill>
        <p:spPr>
          <a:xfrm>
            <a:off x="9622934" y="3548189"/>
            <a:ext cx="1754620" cy="2583726"/>
          </a:xfrm>
          <a:prstGeom prst="rect">
            <a:avLst/>
          </a:prstGeom>
        </p:spPr>
      </p:pic>
      <p:sp>
        <p:nvSpPr>
          <p:cNvPr id="255" name="Sun 254"/>
          <p:cNvSpPr/>
          <p:nvPr/>
        </p:nvSpPr>
        <p:spPr>
          <a:xfrm>
            <a:off x="2190268" y="1578522"/>
            <a:ext cx="2167554" cy="2027965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Sunny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6" name="Cloud 255"/>
          <p:cNvSpPr/>
          <p:nvPr/>
        </p:nvSpPr>
        <p:spPr>
          <a:xfrm>
            <a:off x="2543220" y="3805455"/>
            <a:ext cx="1524166" cy="1524166"/>
          </a:xfrm>
          <a:prstGeom prst="cloud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Gloomy</a:t>
            </a:r>
            <a:endParaRPr lang="en-US" dirty="0"/>
          </a:p>
        </p:txBody>
      </p:sp>
      <p:sp>
        <p:nvSpPr>
          <p:cNvPr id="257" name="Teardrop 256"/>
          <p:cNvSpPr/>
          <p:nvPr/>
        </p:nvSpPr>
        <p:spPr>
          <a:xfrm>
            <a:off x="5269569" y="1872987"/>
            <a:ext cx="1439035" cy="1439035"/>
          </a:xfrm>
          <a:prstGeom prst="teardrop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Blue</a:t>
            </a:r>
            <a:endParaRPr lang="en-US"/>
          </a:p>
        </p:txBody>
      </p:sp>
      <p:sp>
        <p:nvSpPr>
          <p:cNvPr id="277" name="Teardrop 276"/>
          <p:cNvSpPr/>
          <p:nvPr/>
        </p:nvSpPr>
        <p:spPr>
          <a:xfrm>
            <a:off x="5276064" y="3797073"/>
            <a:ext cx="1439035" cy="1439035"/>
          </a:xfrm>
          <a:prstGeom prst="teardrop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Black</a:t>
            </a:r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7578887" y="1993485"/>
            <a:ext cx="1284957" cy="1198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Clean, Defined Outlines</a:t>
            </a:r>
            <a:endParaRPr lang="en-US"/>
          </a:p>
        </p:txBody>
      </p:sp>
      <p:sp>
        <p:nvSpPr>
          <p:cNvPr id="259" name="Multidocument 258"/>
          <p:cNvSpPr/>
          <p:nvPr/>
        </p:nvSpPr>
        <p:spPr>
          <a:xfrm>
            <a:off x="7265308" y="3784016"/>
            <a:ext cx="2047675" cy="1465147"/>
          </a:xfrm>
          <a:prstGeom prst="flowChartMultidocumen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Dusty, Unclear Outlines</a:t>
            </a:r>
            <a:endParaRPr lang="en-US" dirty="0"/>
          </a:p>
        </p:txBody>
      </p:sp>
      <p:sp>
        <p:nvSpPr>
          <p:cNvPr id="281" name="Rounded Rectangle 280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Introduction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26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 animBg="1"/>
      <p:bldP spid="256" grpId="0" animBg="1"/>
      <p:bldP spid="257" grpId="0" animBg="1"/>
      <p:bldP spid="277" grpId="0" animBg="1"/>
      <p:bldP spid="258" grpId="0" animBg="1"/>
      <p:bldP spid="25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811478"/>
            <a:ext cx="10515600" cy="763770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Take the intersection of genres.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What to Predict?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0" name="Picture 1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615" y="1660144"/>
            <a:ext cx="5934995" cy="4331093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2748" y="1583762"/>
            <a:ext cx="1497414" cy="1626998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167" y="1583762"/>
            <a:ext cx="2006443" cy="965961"/>
          </a:xfrm>
          <a:prstGeom prst="rect">
            <a:avLst/>
          </a:prstGeom>
        </p:spPr>
      </p:pic>
      <p:sp>
        <p:nvSpPr>
          <p:cNvPr id="151" name="Rounded Rectangle 150"/>
          <p:cNvSpPr/>
          <p:nvPr/>
        </p:nvSpPr>
        <p:spPr>
          <a:xfrm>
            <a:off x="5533105" y="2946031"/>
            <a:ext cx="1190014" cy="5445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Fantasy</a:t>
            </a:r>
            <a:endParaRPr lang="en-US" dirty="0"/>
          </a:p>
        </p:txBody>
      </p:sp>
      <p:sp>
        <p:nvSpPr>
          <p:cNvPr id="152" name="Rounded Rectangle 151"/>
          <p:cNvSpPr/>
          <p:nvPr/>
        </p:nvSpPr>
        <p:spPr>
          <a:xfrm>
            <a:off x="5550253" y="3639307"/>
            <a:ext cx="1190014" cy="5445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Musical</a:t>
            </a:r>
            <a:endParaRPr lang="en-US" dirty="0"/>
          </a:p>
        </p:txBody>
      </p:sp>
      <p:sp>
        <p:nvSpPr>
          <p:cNvPr id="153" name="Rounded Rectangle 152"/>
          <p:cNvSpPr/>
          <p:nvPr/>
        </p:nvSpPr>
        <p:spPr>
          <a:xfrm>
            <a:off x="5533105" y="4277454"/>
            <a:ext cx="1190014" cy="5445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Romance</a:t>
            </a:r>
            <a:endParaRPr lang="en-US" dirty="0"/>
          </a:p>
        </p:txBody>
      </p:sp>
      <p:sp>
        <p:nvSpPr>
          <p:cNvPr id="154" name="Rounded Rectangle 153"/>
          <p:cNvSpPr/>
          <p:nvPr/>
        </p:nvSpPr>
        <p:spPr>
          <a:xfrm>
            <a:off x="3751853" y="2938478"/>
            <a:ext cx="1190014" cy="5445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Family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28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811478"/>
            <a:ext cx="10515600" cy="763770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Select the most frequent common genre.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What to Predict?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5533105" y="2946031"/>
            <a:ext cx="1190014" cy="5445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Fantasy</a:t>
            </a:r>
            <a:endParaRPr lang="en-US" dirty="0"/>
          </a:p>
        </p:txBody>
      </p:sp>
      <p:sp>
        <p:nvSpPr>
          <p:cNvPr id="152" name="Rounded Rectangle 151"/>
          <p:cNvSpPr/>
          <p:nvPr/>
        </p:nvSpPr>
        <p:spPr>
          <a:xfrm>
            <a:off x="5550253" y="3639307"/>
            <a:ext cx="1190014" cy="5445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Musical</a:t>
            </a:r>
            <a:endParaRPr lang="en-US" dirty="0"/>
          </a:p>
        </p:txBody>
      </p:sp>
      <p:sp>
        <p:nvSpPr>
          <p:cNvPr id="154" name="Rounded Rectangle 153"/>
          <p:cNvSpPr/>
          <p:nvPr/>
        </p:nvSpPr>
        <p:spPr>
          <a:xfrm>
            <a:off x="3751853" y="2938478"/>
            <a:ext cx="1190014" cy="5445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136" name="Rounded Rectangle 135"/>
          <p:cNvSpPr/>
          <p:nvPr/>
        </p:nvSpPr>
        <p:spPr>
          <a:xfrm>
            <a:off x="3721922" y="2376927"/>
            <a:ext cx="4748153" cy="21728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Romance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3959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811478"/>
            <a:ext cx="10515600" cy="763770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We ended up with 8 genres.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What to Predict?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3076756" y="5034330"/>
            <a:ext cx="2818071" cy="989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Drama</a:t>
            </a:r>
            <a:endParaRPr lang="en-US" sz="2800" dirty="0"/>
          </a:p>
        </p:txBody>
      </p:sp>
      <p:sp>
        <p:nvSpPr>
          <p:cNvPr id="140" name="Rounded Rectangle 139"/>
          <p:cNvSpPr/>
          <p:nvPr/>
        </p:nvSpPr>
        <p:spPr>
          <a:xfrm>
            <a:off x="3076756" y="3881302"/>
            <a:ext cx="2818071" cy="989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Documentary</a:t>
            </a:r>
            <a:endParaRPr lang="en-US" sz="2800" dirty="0"/>
          </a:p>
        </p:txBody>
      </p:sp>
      <p:sp>
        <p:nvSpPr>
          <p:cNvPr id="141" name="Rounded Rectangle 140"/>
          <p:cNvSpPr/>
          <p:nvPr/>
        </p:nvSpPr>
        <p:spPr>
          <a:xfrm>
            <a:off x="3076756" y="2728275"/>
            <a:ext cx="2818071" cy="989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Comedy</a:t>
            </a:r>
            <a:endParaRPr lang="en-US" sz="2800" dirty="0"/>
          </a:p>
        </p:txBody>
      </p:sp>
      <p:sp>
        <p:nvSpPr>
          <p:cNvPr id="142" name="Rounded Rectangle 141"/>
          <p:cNvSpPr/>
          <p:nvPr/>
        </p:nvSpPr>
        <p:spPr>
          <a:xfrm>
            <a:off x="3076756" y="1575248"/>
            <a:ext cx="2818071" cy="989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Action</a:t>
            </a:r>
            <a:endParaRPr lang="en-US" sz="2800" dirty="0"/>
          </a:p>
        </p:txBody>
      </p:sp>
      <p:sp>
        <p:nvSpPr>
          <p:cNvPr id="143" name="Rounded Rectangle 142"/>
          <p:cNvSpPr/>
          <p:nvPr/>
        </p:nvSpPr>
        <p:spPr>
          <a:xfrm>
            <a:off x="6161433" y="5031382"/>
            <a:ext cx="2818071" cy="989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Thriller</a:t>
            </a:r>
            <a:endParaRPr lang="en-US" sz="2800" dirty="0"/>
          </a:p>
        </p:txBody>
      </p:sp>
      <p:sp>
        <p:nvSpPr>
          <p:cNvPr id="144" name="Rounded Rectangle 143"/>
          <p:cNvSpPr/>
          <p:nvPr/>
        </p:nvSpPr>
        <p:spPr>
          <a:xfrm>
            <a:off x="6161433" y="3878354"/>
            <a:ext cx="2818071" cy="989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Romance</a:t>
            </a:r>
            <a:endParaRPr lang="en-US" sz="2800" dirty="0"/>
          </a:p>
        </p:txBody>
      </p:sp>
      <p:sp>
        <p:nvSpPr>
          <p:cNvPr id="145" name="Rounded Rectangle 144"/>
          <p:cNvSpPr/>
          <p:nvPr/>
        </p:nvSpPr>
        <p:spPr>
          <a:xfrm>
            <a:off x="6161433" y="2725327"/>
            <a:ext cx="2818071" cy="989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Horror</a:t>
            </a:r>
            <a:endParaRPr lang="en-US" sz="2800" dirty="0"/>
          </a:p>
        </p:txBody>
      </p:sp>
      <p:sp>
        <p:nvSpPr>
          <p:cNvPr id="146" name="Rounded Rectangle 145"/>
          <p:cNvSpPr/>
          <p:nvPr/>
        </p:nvSpPr>
        <p:spPr>
          <a:xfrm>
            <a:off x="6161433" y="1572300"/>
            <a:ext cx="2818071" cy="989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Family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791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189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Why Random Forest and </a:t>
            </a:r>
            <a:r>
              <a:rPr lang="en-US" sz="5400" dirty="0" err="1" smtClean="0"/>
              <a:t>XGBoost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Machine 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Content Placeholder 127"/>
          <p:cNvSpPr>
            <a:spLocks noGrp="1"/>
          </p:cNvSpPr>
          <p:nvPr>
            <p:ph idx="1"/>
          </p:nvPr>
        </p:nvSpPr>
        <p:spPr>
          <a:xfrm>
            <a:off x="838199" y="1506073"/>
            <a:ext cx="10515600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5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189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Random Forest Model: Results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Machine 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5" name="Content Placeholder 2"/>
          <p:cNvSpPr>
            <a:spLocks noGrp="1"/>
          </p:cNvSpPr>
          <p:nvPr>
            <p:ph idx="1"/>
          </p:nvPr>
        </p:nvSpPr>
        <p:spPr>
          <a:xfrm>
            <a:off x="7321858" y="2416155"/>
            <a:ext cx="63167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Test Accuracy: </a:t>
            </a:r>
            <a:r>
              <a:rPr lang="en-US" sz="4000" dirty="0" smtClean="0"/>
              <a:t>0.41 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Test Precision: </a:t>
            </a:r>
            <a:r>
              <a:rPr lang="en-US" sz="4000" dirty="0" smtClean="0"/>
              <a:t>0.43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Test Recall: </a:t>
            </a:r>
            <a:r>
              <a:rPr lang="en-US" sz="4000" dirty="0" smtClean="0"/>
              <a:t>0.41</a:t>
            </a:r>
            <a:endParaRPr lang="en-US" sz="4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88" y="1399768"/>
            <a:ext cx="6278567" cy="484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189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Random Forest Model: Top 10 Features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Machine 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2" name="Content Placeholder 2"/>
          <p:cNvSpPr>
            <a:spLocks noGrp="1"/>
          </p:cNvSpPr>
          <p:nvPr>
            <p:ph idx="1"/>
          </p:nvPr>
        </p:nvSpPr>
        <p:spPr>
          <a:xfrm>
            <a:off x="504855" y="1639899"/>
            <a:ext cx="6316703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AutoNum type="arabicPeriod"/>
            </a:pPr>
            <a:r>
              <a:rPr lang="en-US" sz="3200" dirty="0" smtClean="0"/>
              <a:t>Rating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Animation Department Size</a:t>
            </a:r>
            <a:endParaRPr lang="en-US" sz="3200" dirty="0" smtClean="0"/>
          </a:p>
          <a:p>
            <a:pPr marL="514350" indent="-514350">
              <a:buAutoNum type="arabicPeriod"/>
            </a:pPr>
            <a:r>
              <a:rPr lang="en-US" sz="3200" dirty="0" smtClean="0"/>
              <a:t>Costume Department Size</a:t>
            </a:r>
            <a:endParaRPr lang="en-US" sz="3200" dirty="0" smtClean="0"/>
          </a:p>
          <a:p>
            <a:pPr marL="514350" indent="-514350">
              <a:buAutoNum type="arabicPeriod"/>
            </a:pPr>
            <a:r>
              <a:rPr lang="en-US" sz="3200" dirty="0" smtClean="0"/>
              <a:t>Art Department Size</a:t>
            </a:r>
            <a:endParaRPr lang="en-US" sz="3200" dirty="0" smtClean="0"/>
          </a:p>
          <a:p>
            <a:pPr marL="514350" indent="-514350">
              <a:buAutoNum type="arabicPeriod"/>
            </a:pPr>
            <a:r>
              <a:rPr lang="en-US" sz="3200" dirty="0" smtClean="0"/>
              <a:t>Runtime</a:t>
            </a:r>
            <a:endParaRPr lang="en-US" sz="3200" dirty="0" smtClean="0"/>
          </a:p>
          <a:p>
            <a:pPr marL="514350" indent="-514350">
              <a:buAutoNum type="arabicPeriod"/>
            </a:pPr>
            <a:r>
              <a:rPr lang="en-US" sz="3200" dirty="0" smtClean="0"/>
              <a:t>Cast</a:t>
            </a:r>
            <a:endParaRPr lang="en-US" sz="3200" dirty="0" smtClean="0"/>
          </a:p>
          <a:p>
            <a:pPr marL="514350" indent="-514350">
              <a:buAutoNum type="arabicPeriod"/>
            </a:pPr>
            <a:r>
              <a:rPr lang="en-US" sz="3200" dirty="0" smtClean="0"/>
              <a:t>Release Year</a:t>
            </a:r>
            <a:endParaRPr lang="en-US" sz="3200" dirty="0" smtClean="0"/>
          </a:p>
          <a:p>
            <a:pPr marL="514350" indent="-514350">
              <a:buAutoNum type="arabicPeriod"/>
            </a:pPr>
            <a:r>
              <a:rPr lang="en-US" sz="3200" dirty="0" smtClean="0"/>
              <a:t>Average Vote</a:t>
            </a:r>
            <a:endParaRPr lang="en-US" sz="3200" dirty="0" smtClean="0"/>
          </a:p>
          <a:p>
            <a:pPr marL="514350" indent="-514350">
              <a:buAutoNum type="arabicPeriod"/>
            </a:pPr>
            <a:r>
              <a:rPr lang="en-US" sz="3200" dirty="0" smtClean="0"/>
              <a:t>Camera Department Size</a:t>
            </a:r>
            <a:endParaRPr lang="en-US" sz="3200" dirty="0" smtClean="0"/>
          </a:p>
          <a:p>
            <a:pPr marL="514350" indent="-514350">
              <a:buAutoNum type="arabicPeriod"/>
            </a:pPr>
            <a:r>
              <a:rPr lang="en-US" sz="3200" dirty="0" smtClean="0"/>
              <a:t>Visual Effects</a:t>
            </a:r>
            <a:endParaRPr lang="en-US" sz="3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780" y="1443988"/>
            <a:ext cx="4740288" cy="47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6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189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 smtClean="0"/>
              <a:t>XGBoost</a:t>
            </a:r>
            <a:r>
              <a:rPr lang="en-US" sz="5400" dirty="0"/>
              <a:t> </a:t>
            </a:r>
            <a:r>
              <a:rPr lang="en-US" sz="5400" dirty="0" smtClean="0"/>
              <a:t>Model: Results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Machine 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2" name="Content Placeholder 2"/>
          <p:cNvSpPr>
            <a:spLocks noGrp="1"/>
          </p:cNvSpPr>
          <p:nvPr>
            <p:ph idx="1"/>
          </p:nvPr>
        </p:nvSpPr>
        <p:spPr>
          <a:xfrm>
            <a:off x="7321858" y="2416155"/>
            <a:ext cx="63167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Test Accuracy: </a:t>
            </a:r>
            <a:r>
              <a:rPr lang="en-US" sz="4000" dirty="0" smtClean="0"/>
              <a:t>0.51 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Test Precision: </a:t>
            </a:r>
            <a:r>
              <a:rPr lang="en-US" sz="4000" dirty="0" smtClean="0"/>
              <a:t>0.49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Test Recall: </a:t>
            </a:r>
            <a:r>
              <a:rPr lang="en-US" sz="4000" dirty="0" smtClean="0"/>
              <a:t>0.51</a:t>
            </a:r>
            <a:endParaRPr lang="en-US" sz="4000" dirty="0" smtClean="0"/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2" y="1412824"/>
            <a:ext cx="6270110" cy="483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1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189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Matchup: Random Forest vs. </a:t>
            </a:r>
            <a:r>
              <a:rPr lang="en-US" sz="5400" dirty="0" err="1" smtClean="0"/>
              <a:t>XGBoost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Machine 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77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Predicting Movie Genres with Posters and Metadata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Aaron</a:t>
            </a:r>
            <a:r>
              <a:rPr lang="en-US" dirty="0"/>
              <a:t> </a:t>
            </a:r>
            <a:r>
              <a:rPr lang="en-US" dirty="0" err="1" smtClean="0"/>
              <a:t>Myran</a:t>
            </a:r>
            <a:endParaRPr lang="en-US" dirty="0" smtClean="0"/>
          </a:p>
          <a:p>
            <a:r>
              <a:rPr lang="en-US" dirty="0" err="1" smtClean="0"/>
              <a:t>Ihsaan</a:t>
            </a:r>
            <a:r>
              <a:rPr lang="en-US" dirty="0" smtClean="0"/>
              <a:t> Patel</a:t>
            </a:r>
          </a:p>
          <a:p>
            <a:r>
              <a:rPr lang="en-US" dirty="0" smtClean="0"/>
              <a:t>James Stephen Fallon</a:t>
            </a:r>
          </a:p>
          <a:p>
            <a:r>
              <a:rPr lang="en-US" dirty="0" smtClean="0"/>
              <a:t>Tyler</a:t>
            </a:r>
            <a:r>
              <a:rPr lang="en-US" dirty="0" smtClean="0">
                <a:effectLst/>
              </a:rPr>
              <a:t> Finkelstein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ounded Rectangle 241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ounded Rectangle 242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ounded Rectangle 243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ounded Rectangle 244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ounded Rectangle 245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ounded Rectangle 246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ounded Rectangle 129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Introduction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8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189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Original Dataset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 smtClean="0"/>
              <a:t>2</a:t>
            </a:r>
            <a:r>
              <a:rPr lang="en-US" sz="4000" dirty="0" smtClean="0"/>
              <a:t> Data sources</a:t>
            </a:r>
          </a:p>
          <a:p>
            <a:pPr marL="0" indent="0">
              <a:buNone/>
            </a:pPr>
            <a:r>
              <a:rPr lang="en-US" sz="6600" dirty="0" smtClean="0"/>
              <a:t>20</a:t>
            </a:r>
            <a:r>
              <a:rPr lang="en-US" sz="4000" dirty="0" smtClean="0"/>
              <a:t> Movie Genres</a:t>
            </a:r>
          </a:p>
          <a:p>
            <a:pPr marL="0" indent="0">
              <a:buNone/>
            </a:pPr>
            <a:r>
              <a:rPr lang="en-US" sz="6600" dirty="0" smtClean="0"/>
              <a:t>89</a:t>
            </a:r>
            <a:r>
              <a:rPr lang="en-US" sz="4000" dirty="0" smtClean="0"/>
              <a:t> Metadata columns</a:t>
            </a:r>
          </a:p>
          <a:p>
            <a:pPr marL="0" indent="0">
              <a:buNone/>
            </a:pPr>
            <a:r>
              <a:rPr lang="en-US" sz="6600" dirty="0" smtClean="0"/>
              <a:t>20,000+</a:t>
            </a:r>
            <a:r>
              <a:rPr lang="en-US" sz="4000" dirty="0" smtClean="0"/>
              <a:t> Movies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Datasets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030" y="766009"/>
            <a:ext cx="5927411" cy="53491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3" name="Rounded Rectangle 132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5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189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How to Use Two Data Sources?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Datasets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366" y="1574272"/>
            <a:ext cx="3012154" cy="1450139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236" y="1574272"/>
            <a:ext cx="2152371" cy="2338634"/>
          </a:xfrm>
          <a:prstGeom prst="rect">
            <a:avLst/>
          </a:prstGeom>
        </p:spPr>
      </p:pic>
      <p:sp>
        <p:nvSpPr>
          <p:cNvPr id="130" name="Rounded Rectangle 129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ounded Rectangle 130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4" name="Straight Arrow Connector 133"/>
          <p:cNvCxnSpPr>
            <a:stCxn id="129" idx="2"/>
          </p:cNvCxnSpPr>
          <p:nvPr/>
        </p:nvCxnSpPr>
        <p:spPr>
          <a:xfrm>
            <a:off x="3367422" y="3912906"/>
            <a:ext cx="1312329" cy="790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28" idx="2"/>
          </p:cNvCxnSpPr>
          <p:nvPr/>
        </p:nvCxnSpPr>
        <p:spPr>
          <a:xfrm flipH="1">
            <a:off x="7164168" y="3024411"/>
            <a:ext cx="658275" cy="165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129" idx="2"/>
          </p:cNvCxnSpPr>
          <p:nvPr/>
        </p:nvCxnSpPr>
        <p:spPr>
          <a:xfrm>
            <a:off x="3367422" y="3912906"/>
            <a:ext cx="2276141" cy="787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7588254" y="3929910"/>
            <a:ext cx="96962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IMDb</a:t>
            </a:r>
            <a:r>
              <a:rPr lang="en-US" dirty="0" smtClean="0">
                <a:solidFill>
                  <a:schemeClr val="bg1"/>
                </a:solidFill>
              </a:rPr>
              <a:t> ID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4307825" y="3978866"/>
            <a:ext cx="96962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IMDb</a:t>
            </a:r>
            <a:r>
              <a:rPr lang="en-US" dirty="0" smtClean="0">
                <a:solidFill>
                  <a:schemeClr val="bg1"/>
                </a:solidFill>
              </a:rPr>
              <a:t> ID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3080751" y="4308245"/>
            <a:ext cx="100753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TMDB </a:t>
            </a:r>
            <a:r>
              <a:rPr lang="en-US" dirty="0" smtClean="0">
                <a:solidFill>
                  <a:schemeClr val="bg1"/>
                </a:solidFill>
              </a:rPr>
              <a:t>ID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4394084" y="4762567"/>
            <a:ext cx="3157892" cy="132337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err="1" smtClean="0">
                <a:latin typeface="Impact" charset="0"/>
                <a:ea typeface="Impact" charset="0"/>
                <a:cs typeface="Impact" charset="0"/>
              </a:rPr>
              <a:t>CustomDB</a:t>
            </a:r>
            <a:endParaRPr lang="en-US" sz="5000" dirty="0"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189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Feature and Movie Choice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Datasets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ounded Rectangle 130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7772169" y="4338285"/>
            <a:ext cx="3582752" cy="150142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latin typeface="Impact" charset="0"/>
                <a:ea typeface="Impact" charset="0"/>
                <a:cs typeface="Impact" charset="0"/>
              </a:rPr>
              <a:t>10,000 </a:t>
            </a:r>
            <a:r>
              <a:rPr lang="en-US" sz="3000" i="1" dirty="0" smtClean="0">
                <a:latin typeface="Impact" charset="0"/>
                <a:ea typeface="Impact" charset="0"/>
                <a:cs typeface="Impact" charset="0"/>
              </a:rPr>
              <a:t>English</a:t>
            </a:r>
            <a:r>
              <a:rPr lang="en-US" sz="3000" dirty="0" smtClean="0">
                <a:latin typeface="Impact" charset="0"/>
                <a:ea typeface="Impact" charset="0"/>
                <a:cs typeface="Impact" charset="0"/>
              </a:rPr>
              <a:t> movies with </a:t>
            </a:r>
            <a:r>
              <a:rPr lang="en-US" sz="3000" i="1" dirty="0" smtClean="0">
                <a:latin typeface="Impact" charset="0"/>
                <a:ea typeface="Impact" charset="0"/>
                <a:cs typeface="Impact" charset="0"/>
              </a:rPr>
              <a:t>Posters</a:t>
            </a:r>
            <a:endParaRPr lang="en-US" sz="3000" i="1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7772169" y="1468799"/>
            <a:ext cx="3582752" cy="150142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Impact" charset="0"/>
                <a:ea typeface="Impact" charset="0"/>
                <a:cs typeface="Impact" charset="0"/>
              </a:rPr>
              <a:t>2</a:t>
            </a:r>
            <a:r>
              <a:rPr lang="en-US" sz="3000" dirty="0" smtClean="0">
                <a:latin typeface="Impact" charset="0"/>
                <a:ea typeface="Impact" charset="0"/>
                <a:cs typeface="Impact" charset="0"/>
              </a:rPr>
              <a:t>0,000 movies overall</a:t>
            </a:r>
            <a:endParaRPr lang="en-US" sz="3000" i="1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39775" y="3088076"/>
            <a:ext cx="1047539" cy="1221620"/>
          </a:xfrm>
          <a:prstGeom prst="rect">
            <a:avLst/>
          </a:prstGeom>
        </p:spPr>
      </p:pic>
      <p:sp>
        <p:nvSpPr>
          <p:cNvPr id="135" name="Rounded Rectangle 134"/>
          <p:cNvSpPr/>
          <p:nvPr/>
        </p:nvSpPr>
        <p:spPr>
          <a:xfrm>
            <a:off x="995225" y="2193283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Poster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2522340" y="2185810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Part of Collection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5587937" y="2185810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Overview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4046690" y="2191919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Budget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995225" y="2731389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Popularity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2522340" y="2723916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# of Production Companies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5587937" y="2723916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Release Date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4046690" y="2730025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# of Production Countries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995225" y="3269495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Revenue</a:t>
            </a:r>
          </a:p>
        </p:txBody>
      </p:sp>
      <p:sp>
        <p:nvSpPr>
          <p:cNvPr id="155" name="Rounded Rectangle 154"/>
          <p:cNvSpPr/>
          <p:nvPr/>
        </p:nvSpPr>
        <p:spPr>
          <a:xfrm>
            <a:off x="4074516" y="3261925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# of Spoken Languages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6" name="Rounded Rectangle 155"/>
          <p:cNvSpPr/>
          <p:nvPr/>
        </p:nvSpPr>
        <p:spPr>
          <a:xfrm>
            <a:off x="2533269" y="3268034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Runtime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7" name="Rounded Rectangle 156"/>
          <p:cNvSpPr/>
          <p:nvPr/>
        </p:nvSpPr>
        <p:spPr>
          <a:xfrm>
            <a:off x="995225" y="3807838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Tagline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8" name="Rounded Rectangle 157"/>
          <p:cNvSpPr/>
          <p:nvPr/>
        </p:nvSpPr>
        <p:spPr>
          <a:xfrm>
            <a:off x="2522340" y="3800365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Length of Title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5583398" y="3272703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Vote Count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0" name="Rounded Rectangle 159"/>
          <p:cNvSpPr/>
          <p:nvPr/>
        </p:nvSpPr>
        <p:spPr>
          <a:xfrm>
            <a:off x="4046690" y="3806474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Vote Average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61" name="Rounded Rectangle 160"/>
          <p:cNvSpPr/>
          <p:nvPr/>
        </p:nvSpPr>
        <p:spPr>
          <a:xfrm>
            <a:off x="995225" y="4345944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Various Department Sizes</a:t>
            </a:r>
          </a:p>
        </p:txBody>
      </p:sp>
      <p:sp>
        <p:nvSpPr>
          <p:cNvPr id="162" name="Rounded Rectangle 161"/>
          <p:cNvSpPr/>
          <p:nvPr/>
        </p:nvSpPr>
        <p:spPr>
          <a:xfrm>
            <a:off x="2522340" y="4338471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Cast Size</a:t>
            </a:r>
          </a:p>
        </p:txBody>
      </p:sp>
      <p:sp>
        <p:nvSpPr>
          <p:cNvPr id="163" name="Rounded Rectangle 162"/>
          <p:cNvSpPr/>
          <p:nvPr/>
        </p:nvSpPr>
        <p:spPr>
          <a:xfrm>
            <a:off x="5587937" y="4338471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MPAA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4" name="Rounded Rectangle 163"/>
          <p:cNvSpPr/>
          <p:nvPr/>
        </p:nvSpPr>
        <p:spPr>
          <a:xfrm>
            <a:off x="4046690" y="4344580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# of Distributors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65" name="Rounded Rectangle 164"/>
          <p:cNvSpPr/>
          <p:nvPr/>
        </p:nvSpPr>
        <p:spPr>
          <a:xfrm>
            <a:off x="995225" y="4897353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Plot Outline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2522340" y="4889880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Rating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8" name="Rounded Rectangle 167"/>
          <p:cNvSpPr/>
          <p:nvPr/>
        </p:nvSpPr>
        <p:spPr>
          <a:xfrm>
            <a:off x="4046690" y="4895989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Votes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9" name="Rounded Rectangle 168"/>
          <p:cNvSpPr/>
          <p:nvPr/>
        </p:nvSpPr>
        <p:spPr>
          <a:xfrm>
            <a:off x="1011680" y="1675666"/>
            <a:ext cx="6029294" cy="4513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28 Features Used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76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189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Feature and Movie Choice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Datasets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ounded Rectangle 130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7772169" y="4338285"/>
            <a:ext cx="3582752" cy="150142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latin typeface="Impact" charset="0"/>
                <a:ea typeface="Impact" charset="0"/>
                <a:cs typeface="Impact" charset="0"/>
              </a:rPr>
              <a:t>10,000 </a:t>
            </a:r>
            <a:r>
              <a:rPr lang="en-US" sz="3000" i="1" dirty="0" smtClean="0">
                <a:latin typeface="Impact" charset="0"/>
                <a:ea typeface="Impact" charset="0"/>
                <a:cs typeface="Impact" charset="0"/>
              </a:rPr>
              <a:t>English</a:t>
            </a:r>
            <a:r>
              <a:rPr lang="en-US" sz="3000" dirty="0" smtClean="0">
                <a:latin typeface="Impact" charset="0"/>
                <a:ea typeface="Impact" charset="0"/>
                <a:cs typeface="Impact" charset="0"/>
              </a:rPr>
              <a:t> movies with </a:t>
            </a:r>
            <a:r>
              <a:rPr lang="en-US" sz="3000" i="1" dirty="0" smtClean="0">
                <a:latin typeface="Impact" charset="0"/>
                <a:ea typeface="Impact" charset="0"/>
                <a:cs typeface="Impact" charset="0"/>
              </a:rPr>
              <a:t>Posters</a:t>
            </a:r>
            <a:endParaRPr lang="en-US" sz="3000" i="1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7772169" y="1468799"/>
            <a:ext cx="3582752" cy="150142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Impact" charset="0"/>
                <a:ea typeface="Impact" charset="0"/>
                <a:cs typeface="Impact" charset="0"/>
              </a:rPr>
              <a:t>2</a:t>
            </a:r>
            <a:r>
              <a:rPr lang="en-US" sz="3000" dirty="0" smtClean="0">
                <a:latin typeface="Impact" charset="0"/>
                <a:ea typeface="Impact" charset="0"/>
                <a:cs typeface="Impact" charset="0"/>
              </a:rPr>
              <a:t>0,000 movies overall</a:t>
            </a:r>
            <a:endParaRPr lang="en-US" sz="3000" i="1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39775" y="3088076"/>
            <a:ext cx="1047539" cy="1221620"/>
          </a:xfrm>
          <a:prstGeom prst="rect">
            <a:avLst/>
          </a:prstGeom>
        </p:spPr>
      </p:pic>
      <p:sp>
        <p:nvSpPr>
          <p:cNvPr id="135" name="Rounded Rectangle 134"/>
          <p:cNvSpPr/>
          <p:nvPr/>
        </p:nvSpPr>
        <p:spPr>
          <a:xfrm>
            <a:off x="995225" y="2193283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Poster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2522340" y="2185810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Part of Collection</a:t>
            </a:r>
            <a:endParaRPr lang="en-US" sz="1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5587937" y="2185810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Overview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4046690" y="2191919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Budget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995225" y="2731389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Popularity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2522340" y="2723916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# of Production Companies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5587937" y="2723916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Release Date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4046690" y="2730025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# of Production Countries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995225" y="3269495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Revenue</a:t>
            </a:r>
          </a:p>
        </p:txBody>
      </p:sp>
      <p:sp>
        <p:nvSpPr>
          <p:cNvPr id="155" name="Rounded Rectangle 154"/>
          <p:cNvSpPr/>
          <p:nvPr/>
        </p:nvSpPr>
        <p:spPr>
          <a:xfrm>
            <a:off x="4074516" y="3261925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# of Spoken Languages</a:t>
            </a:r>
            <a:endParaRPr 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Rounded Rectangle 155"/>
          <p:cNvSpPr/>
          <p:nvPr/>
        </p:nvSpPr>
        <p:spPr>
          <a:xfrm>
            <a:off x="2533269" y="3268034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Runtime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ounded Rectangle 156"/>
          <p:cNvSpPr/>
          <p:nvPr/>
        </p:nvSpPr>
        <p:spPr>
          <a:xfrm>
            <a:off x="995225" y="3807838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Tagline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ounded Rectangle 157"/>
          <p:cNvSpPr/>
          <p:nvPr/>
        </p:nvSpPr>
        <p:spPr>
          <a:xfrm>
            <a:off x="2522340" y="3800365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Length of Title</a:t>
            </a:r>
            <a:endParaRPr 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5583398" y="3272703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Vote Count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ounded Rectangle 159"/>
          <p:cNvSpPr/>
          <p:nvPr/>
        </p:nvSpPr>
        <p:spPr>
          <a:xfrm>
            <a:off x="4046690" y="3806474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Vote Average</a:t>
            </a:r>
            <a:endParaRPr 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1" name="Rounded Rectangle 160"/>
          <p:cNvSpPr/>
          <p:nvPr/>
        </p:nvSpPr>
        <p:spPr>
          <a:xfrm>
            <a:off x="995225" y="4345944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Various Department Sizes</a:t>
            </a:r>
          </a:p>
        </p:txBody>
      </p:sp>
      <p:sp>
        <p:nvSpPr>
          <p:cNvPr id="162" name="Rounded Rectangle 161"/>
          <p:cNvSpPr/>
          <p:nvPr/>
        </p:nvSpPr>
        <p:spPr>
          <a:xfrm>
            <a:off x="2522340" y="4338471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Cast Size</a:t>
            </a:r>
          </a:p>
        </p:txBody>
      </p:sp>
      <p:sp>
        <p:nvSpPr>
          <p:cNvPr id="163" name="Rounded Rectangle 162"/>
          <p:cNvSpPr/>
          <p:nvPr/>
        </p:nvSpPr>
        <p:spPr>
          <a:xfrm>
            <a:off x="5587937" y="4338471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MPAA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64" name="Rounded Rectangle 163"/>
          <p:cNvSpPr/>
          <p:nvPr/>
        </p:nvSpPr>
        <p:spPr>
          <a:xfrm>
            <a:off x="4046690" y="4344580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B050"/>
                </a:solidFill>
              </a:rPr>
              <a:t># of Distributors</a:t>
            </a:r>
            <a:endParaRPr lang="en-US" sz="1600" b="1" dirty="0">
              <a:solidFill>
                <a:srgbClr val="00B050"/>
              </a:solidFill>
            </a:endParaRPr>
          </a:p>
        </p:txBody>
      </p:sp>
      <p:sp>
        <p:nvSpPr>
          <p:cNvPr id="165" name="Rounded Rectangle 164"/>
          <p:cNvSpPr/>
          <p:nvPr/>
        </p:nvSpPr>
        <p:spPr>
          <a:xfrm>
            <a:off x="995225" y="4897353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Plot Outline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2522340" y="4889880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Rating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68" name="Rounded Rectangle 167"/>
          <p:cNvSpPr/>
          <p:nvPr/>
        </p:nvSpPr>
        <p:spPr>
          <a:xfrm>
            <a:off x="4046690" y="4895989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Votes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69" name="Rounded Rectangle 168"/>
          <p:cNvSpPr/>
          <p:nvPr/>
        </p:nvSpPr>
        <p:spPr>
          <a:xfrm>
            <a:off x="1011680" y="1675666"/>
            <a:ext cx="6029294" cy="4513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28 Features Used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5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300" tmFilter="0, 0; .2, .5; .8, .5; 1, 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50" autoRev="1" fill="hold"/>
                                        <p:tgtEl>
                                          <p:spTgt spid="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300" tmFilter="0, 0; .2, .5; .8, .5; 1, 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650" autoRev="1" fill="hold"/>
                                        <p:tgtEl>
                                          <p:spTgt spid="1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300" tmFilter="0, 0; .2, .5; .8, .5; 1, 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650" autoRev="1" fill="hold"/>
                                        <p:tgtEl>
                                          <p:spTgt spid="1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300" tmFilter="0, 0; .2, .5; .8, .5; 1, 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650" autoRev="1" fill="hold"/>
                                        <p:tgtEl>
                                          <p:spTgt spid="1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300" tmFilter="0, 0; .2, .5; .8, .5; 1, 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650" autoRev="1" fill="hold"/>
                                        <p:tgtEl>
                                          <p:spTgt spid="1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300" tmFilter="0, 0; .2, .5; .8, .5; 1, 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650" autoRev="1" fill="hold"/>
                                        <p:tgtEl>
                                          <p:spTgt spid="1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300" tmFilter="0, 0; .2, .5; .8, .5; 1, 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650" autoRev="1" fill="hold"/>
                                        <p:tgtEl>
                                          <p:spTgt spid="1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300" tmFilter="0, 0; .2, .5; .8, .5; 1, 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650" autoRev="1" fill="hold"/>
                                        <p:tgtEl>
                                          <p:spTgt spid="1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300" tmFilter="0, 0; .2, .5; .8, .5; 1, 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650" autoRev="1" fill="hold"/>
                                        <p:tgtEl>
                                          <p:spTgt spid="1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300" tmFilter="0, 0; .2, .5; .8, .5; 1, 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650" autoRev="1" fill="hold"/>
                                        <p:tgtEl>
                                          <p:spTgt spid="1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300" tmFilter="0, 0; .2, .5; .8, .5; 1, 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650" autoRev="1" fill="hold"/>
                                        <p:tgtEl>
                                          <p:spTgt spid="1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300" tmFilter="0, 0; .2, .5; .8, .5; 1, 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650" autoRev="1" fill="hold"/>
                                        <p:tgtEl>
                                          <p:spTgt spid="1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300" tmFilter="0, 0; .2, .5; .8, .5; 1, 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650" autoRev="1" fill="hold"/>
                                        <p:tgtEl>
                                          <p:spTgt spid="1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300" tmFilter="0, 0; .2, .5; .8, .5; 1, 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650" autoRev="1" fill="hold"/>
                                        <p:tgtEl>
                                          <p:spTgt spid="1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300" tmFilter="0, 0; .2, .5; .8, .5; 1, 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650" autoRev="1" fill="hold"/>
                                        <p:tgtEl>
                                          <p:spTgt spid="1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30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650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300" tmFilter="0, 0; .2, .5; .8, .5; 1, 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650" autoRev="1" fill="hold"/>
                                        <p:tgtEl>
                                          <p:spTgt spid="1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300" tmFilter="0, 0; .2, .5; .8, .5; 1, 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650" autoRev="1" fill="hold"/>
                                        <p:tgtEl>
                                          <p:spTgt spid="1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300" tmFilter="0, 0; .2, .5; .8, .5; 1, 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650" autoRev="1" fill="hold"/>
                                        <p:tgtEl>
                                          <p:spTgt spid="1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7" grpId="0" animBg="1"/>
      <p:bldP spid="148" grpId="0" animBg="1"/>
      <p:bldP spid="150" grpId="0" animBg="1"/>
      <p:bldP spid="151" grpId="0" animBg="1"/>
      <p:bldP spid="152" grpId="0" animBg="1"/>
      <p:bldP spid="153" grpId="0" animBg="1"/>
      <p:bldP spid="155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189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Making Use of Movie Plotlines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4000" dirty="0" smtClean="0"/>
              <a:t>fishing = fished = fisherman</a:t>
            </a:r>
          </a:p>
          <a:p>
            <a:pPr marL="457200" indent="-457200">
              <a:buAutoNum type="arabicPeriod"/>
            </a:pPr>
            <a:r>
              <a:rPr lang="en-US" sz="4000" strike="sngStrike" dirty="0" smtClean="0"/>
              <a:t>And, but, the</a:t>
            </a:r>
          </a:p>
          <a:p>
            <a:pPr marL="457200" indent="-457200">
              <a:buAutoNum type="arabicPeriod"/>
            </a:pPr>
            <a:r>
              <a:rPr lang="en-US" sz="4000" dirty="0" smtClean="0"/>
              <a:t>"</a:t>
            </a:r>
            <a:r>
              <a:rPr lang="en-US" sz="4000" dirty="0" err="1" smtClean="0"/>
              <a:t>John","John</a:t>
            </a:r>
            <a:r>
              <a:rPr lang="en-US" sz="4000" dirty="0" smtClean="0"/>
              <a:t> likes", "John likes movies”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Datasets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3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189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Movie Plotline </a:t>
            </a:r>
            <a:r>
              <a:rPr lang="en-US" sz="5400" dirty="0" smtClean="0"/>
              <a:t>Clustering Tells a Story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Datasets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8800784" y="2143408"/>
            <a:ext cx="2608134" cy="2608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school, high, student, girl, teacher</a:t>
            </a:r>
            <a:endParaRPr lang="en-US" sz="2400" dirty="0"/>
          </a:p>
        </p:txBody>
      </p:sp>
      <p:sp>
        <p:nvSpPr>
          <p:cNvPr id="141" name="Oval 140"/>
          <p:cNvSpPr/>
          <p:nvPr/>
        </p:nvSpPr>
        <p:spPr>
          <a:xfrm>
            <a:off x="878831" y="2143408"/>
            <a:ext cx="2608134" cy="2608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love, falls, woman, man, story</a:t>
            </a:r>
            <a:endParaRPr lang="en-US" sz="2400" dirty="0"/>
          </a:p>
        </p:txBody>
      </p:sp>
      <p:sp>
        <p:nvSpPr>
          <p:cNvPr id="142" name="Oval 141"/>
          <p:cNvSpPr/>
          <p:nvPr/>
        </p:nvSpPr>
        <p:spPr>
          <a:xfrm>
            <a:off x="4839808" y="2143408"/>
            <a:ext cx="2608134" cy="2608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murderer, town, killer, investigator, detective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214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013687"/>
            <a:ext cx="10515600" cy="763770"/>
          </a:xfrm>
        </p:spPr>
        <p:txBody>
          <a:bodyPr>
            <a:noAutofit/>
          </a:bodyPr>
          <a:lstStyle/>
          <a:p>
            <a:r>
              <a:rPr lang="en-US" sz="3600" dirty="0" smtClean="0"/>
              <a:t>Choosing a Response Variable</a:t>
            </a:r>
            <a:r>
              <a:rPr lang="en-US" sz="3600" smtClean="0"/>
              <a:t>: </a:t>
            </a:r>
            <a:r>
              <a:rPr lang="en-US" sz="3600" i="1" smtClean="0"/>
              <a:t>Beauty and the Beast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What to Predict?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6" name="Picture 135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1650" y="2083992"/>
            <a:ext cx="890215" cy="967253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703" y="2335360"/>
            <a:ext cx="1192833" cy="574265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0041" y="1883774"/>
            <a:ext cx="2572695" cy="3788364"/>
          </a:xfrm>
          <a:prstGeom prst="rect">
            <a:avLst/>
          </a:prstGeom>
        </p:spPr>
      </p:pic>
      <p:graphicFrame>
        <p:nvGraphicFramePr>
          <p:cNvPr id="141" name="Table 1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37773"/>
              </p:ext>
            </p:extLst>
          </p:nvPr>
        </p:nvGraphicFramePr>
        <p:xfrm>
          <a:off x="5539810" y="3107136"/>
          <a:ext cx="4698137" cy="2261432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2064563"/>
                <a:gridCol w="1333411"/>
                <a:gridCol w="1300163"/>
              </a:tblGrid>
              <a:tr h="565358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Fantasy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358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Music / Musical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358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Family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358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Romance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3" name="Shape 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6863" y="3239022"/>
            <a:ext cx="299312" cy="29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6863" y="3777956"/>
            <a:ext cx="299312" cy="29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6863" y="4358237"/>
            <a:ext cx="299312" cy="29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7180" y="4922344"/>
            <a:ext cx="299312" cy="29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07101" y="4922344"/>
            <a:ext cx="299312" cy="29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00459" y="3230233"/>
            <a:ext cx="299312" cy="29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07101" y="3777956"/>
            <a:ext cx="299312" cy="299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41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</TotalTime>
  <Words>1397</Words>
  <Application>Microsoft Macintosh PowerPoint</Application>
  <PresentationFormat>Widescreen</PresentationFormat>
  <Paragraphs>269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Calibri Light</vt:lpstr>
      <vt:lpstr>Impact</vt:lpstr>
      <vt:lpstr>Mangal</vt:lpstr>
      <vt:lpstr>Arial</vt:lpstr>
      <vt:lpstr>Office Theme</vt:lpstr>
      <vt:lpstr>PowerPoint Presentation</vt:lpstr>
      <vt:lpstr>Predicting Movie Genres with Posters and Metadata</vt:lpstr>
      <vt:lpstr>Original Dataset</vt:lpstr>
      <vt:lpstr>How to Use Two Data Sources?</vt:lpstr>
      <vt:lpstr>Feature and Movie Choice</vt:lpstr>
      <vt:lpstr>Feature and Movie Choice</vt:lpstr>
      <vt:lpstr>Making Use of Movie Plotlines</vt:lpstr>
      <vt:lpstr>Movie Plotline Clustering Tells a Story</vt:lpstr>
      <vt:lpstr>Choosing a Response Variable: Beauty and the Beast</vt:lpstr>
      <vt:lpstr>Take the intersection of genres.</vt:lpstr>
      <vt:lpstr>Select the most frequent common genre.</vt:lpstr>
      <vt:lpstr>We ended up with 8 genres.</vt:lpstr>
      <vt:lpstr>Why Random Forest and XGBoost?</vt:lpstr>
      <vt:lpstr>Random Forest Model: Results</vt:lpstr>
      <vt:lpstr>Random Forest Model: Top 10 Features</vt:lpstr>
      <vt:lpstr>XGBoost Model: Results</vt:lpstr>
      <vt:lpstr>Matchup: Random Forest vs. XGBoost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29</cp:revision>
  <cp:lastPrinted>2017-05-03T05:01:02Z</cp:lastPrinted>
  <dcterms:created xsi:type="dcterms:W3CDTF">2017-04-29T13:17:18Z</dcterms:created>
  <dcterms:modified xsi:type="dcterms:W3CDTF">2017-05-03T06:02:11Z</dcterms:modified>
</cp:coreProperties>
</file>